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5"/>
  </p:notesMasterIdLst>
  <p:sldIdLst>
    <p:sldId id="291" r:id="rId6"/>
    <p:sldId id="316" r:id="rId7"/>
    <p:sldId id="317" r:id="rId8"/>
    <p:sldId id="318" r:id="rId9"/>
    <p:sldId id="329" r:id="rId10"/>
    <p:sldId id="323" r:id="rId11"/>
    <p:sldId id="324" r:id="rId12"/>
    <p:sldId id="279" r:id="rId13"/>
    <p:sldId id="280" r:id="rId14"/>
    <p:sldId id="256" r:id="rId15"/>
    <p:sldId id="320" r:id="rId16"/>
    <p:sldId id="264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273" r:id="rId25"/>
    <p:sldId id="261" r:id="rId26"/>
    <p:sldId id="262" r:id="rId27"/>
    <p:sldId id="263" r:id="rId28"/>
    <p:sldId id="266" r:id="rId29"/>
    <p:sldId id="267" r:id="rId30"/>
    <p:sldId id="348" r:id="rId31"/>
    <p:sldId id="349" r:id="rId32"/>
    <p:sldId id="350" r:id="rId33"/>
    <p:sldId id="351" r:id="rId34"/>
    <p:sldId id="352" r:id="rId35"/>
    <p:sldId id="353" r:id="rId36"/>
    <p:sldId id="330" r:id="rId37"/>
    <p:sldId id="331" r:id="rId38"/>
    <p:sldId id="268" r:id="rId39"/>
    <p:sldId id="321" r:id="rId40"/>
    <p:sldId id="322" r:id="rId41"/>
    <p:sldId id="328" r:id="rId42"/>
    <p:sldId id="326" r:id="rId43"/>
    <p:sldId id="31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1" autoAdjust="0"/>
    <p:restoredTop sz="77162"/>
  </p:normalViewPr>
  <p:slideViewPr>
    <p:cSldViewPr snapToGrid="0">
      <p:cViewPr varScale="1">
        <p:scale>
          <a:sx n="139" d="100"/>
          <a:sy n="139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ssing.org/" TargetMode="External"/><Relationship Id="rId13" Type="http://schemas.openxmlformats.org/officeDocument/2006/relationships/hyperlink" Target="https://de.wikipedia.org/wiki/Schwingquarz" TargetMode="External"/><Relationship Id="rId18" Type="http://schemas.openxmlformats.org/officeDocument/2006/relationships/hyperlink" Target="https://de.wikipedia.org/wiki/Bootloader" TargetMode="External"/><Relationship Id="rId3" Type="http://schemas.openxmlformats.org/officeDocument/2006/relationships/hyperlink" Target="https://www.arduino.cc/en/Guide/Introduction" TargetMode="External"/><Relationship Id="rId7" Type="http://schemas.openxmlformats.org/officeDocument/2006/relationships/hyperlink" Target="https://www.arduino.cc/en/Main/Software" TargetMode="External"/><Relationship Id="rId12" Type="http://schemas.openxmlformats.org/officeDocument/2006/relationships/hyperlink" Target="https://de.wikipedia.org/wiki/Spannungsquelle" TargetMode="External"/><Relationship Id="rId17" Type="http://schemas.openxmlformats.org/officeDocument/2006/relationships/hyperlink" Target="https://de.wikipedia.org/wiki/Reset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s://de.wikipedia.org/wiki/Serielle_Schnittstell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ring.org.co/" TargetMode="External"/><Relationship Id="rId11" Type="http://schemas.openxmlformats.org/officeDocument/2006/relationships/hyperlink" Target="https://de.wikipedia.org/wiki/Volt" TargetMode="External"/><Relationship Id="rId5" Type="http://schemas.openxmlformats.org/officeDocument/2006/relationships/hyperlink" Target="https://www.arduino.cc/en/Reference/HomeP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de.wikipedia.org/wiki/Universal_Serial_Bus" TargetMode="External"/><Relationship Id="rId19" Type="http://schemas.openxmlformats.org/officeDocument/2006/relationships/hyperlink" Target="https://de.wikipedia.org/wiki/Programmierger%C3%A4t" TargetMode="External"/><Relationship Id="rId4" Type="http://schemas.openxmlformats.org/officeDocument/2006/relationships/hyperlink" Target="https://www.arduino.cc/en/Main/Products" TargetMode="External"/><Relationship Id="rId9" Type="http://schemas.openxmlformats.org/officeDocument/2006/relationships/hyperlink" Target="http://forum.arduino.cc/" TargetMode="External"/><Relationship Id="rId14" Type="http://schemas.openxmlformats.org/officeDocument/2006/relationships/hyperlink" Target="https://en.wikipedia.org/wiki/Boot_loader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 Arduino Board enthält den AVR Microcontroller und zusätzliche Komponenten wie Schwingquarz (Taktgeber), Spannungsregler, USB-Seriell-Konverter, LEDs.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5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docs.arduino.cc</a:t>
            </a:r>
            <a:r>
              <a:rPr lang="de-DE" dirty="0"/>
              <a:t>/</a:t>
            </a:r>
            <a:r>
              <a:rPr lang="de-DE" dirty="0" err="1"/>
              <a:t>hardware</a:t>
            </a:r>
            <a:r>
              <a:rPr lang="de-DE" dirty="0"/>
              <a:t>/uno-rev3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liefern Input/Eingaben für einen Controller</a:t>
            </a:r>
          </a:p>
          <a:p>
            <a:r>
              <a:rPr lang="de-DE"/>
              <a:t>https://www.polleverywhere.com/multiple_choice_polls/u5JdaRLNVa6He2rxP2W4o?display_state=chart&amp;activity_state=closed&amp;display=correctness&amp;state=closed&amp;flow=Instructor&amp;onscreen=persist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3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4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Geräte sind Ausgabegeräte</a:t>
            </a:r>
          </a:p>
          <a:p>
            <a:r>
              <a:rPr lang="de-DE"/>
              <a:t>https://www.polleverywhere.com/multiple_choice_polls/7vJskB7y9GmRBEWfciO9V?display_state=chart&amp;activity_state=closed&amp;display=correctness&amp;state=closed&amp;flow=Instructor&amp;onscreen=persist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2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https://www.arduino.cc/en/Guide/Introduction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easy-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Arduino 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light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Twitter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an LED,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Arduino programming language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Wiring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the Arduino Software (IDE)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Processing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everyday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scientific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professionals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accessible 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_(Plattform)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 Boards werden entweder über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niversal Serial Bus"/>
              </a:rPr>
              <a:t>USB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(5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Volt"/>
              </a:rPr>
              <a:t>V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oder eine externe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Spannungsquelle"/>
              </a:rPr>
              <a:t>Spannungsquelle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(7–12 V) versorgt und verfügen über einen 16-MHz-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Schwingquarz"/>
              </a:rPr>
              <a:t>Schwingquarz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(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microcontrollers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pre-programmed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Boot loader"/>
              </a:rPr>
              <a:t>boot 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on-chip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Flash memory"/>
              </a:rPr>
              <a:t>flash memory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Konzeptionell werden alle Boards über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erielle Schnittstelle"/>
              </a:rPr>
              <a:t>serielle Schnittstelle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programmiert, wenn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Reset"/>
              </a:rPr>
              <a:t>Reset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aktiviert ist. Der Mikrocontroller ist mit einem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Bootloader"/>
              </a:rPr>
              <a:t>Bootloader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vorprogrammiert, wodurch die Programmierung direkt über die serielle Schnittstelle ohne externes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rogrammiergerät"/>
              </a:rPr>
              <a:t>Programmiergerät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erfolgen kann.</a:t>
            </a: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List_of_Arduino_boards_and_compatible_systems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Empfehlung: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kaufen, denn man unterstützt Entwicklung und Support und die Community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support.arduino.cc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/en-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/360020652100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CE/FCC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certification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offsetting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Hosting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forums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38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roboticsbackend.com</a:t>
            </a:r>
            <a:r>
              <a:rPr lang="en-US" dirty="0"/>
              <a:t>/</a:t>
            </a:r>
            <a:r>
              <a:rPr lang="en-US" dirty="0" err="1"/>
              <a:t>arduino-input_pullup-pinmode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151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- &gt; 0.00488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19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0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www.arduino.cc</a:t>
            </a:r>
            <a:r>
              <a:rPr lang="de-DE" dirty="0"/>
              <a:t>/en/Tutorial/</a:t>
            </a:r>
            <a:r>
              <a:rPr lang="de-DE" dirty="0" err="1"/>
              <a:t>SecretsOfArduinoPWM</a:t>
            </a:r>
            <a:endParaRPr lang="de-DE" dirty="0"/>
          </a:p>
          <a:p>
            <a:endParaRPr lang="de-DE" dirty="0"/>
          </a:p>
          <a:p>
            <a:r>
              <a:rPr lang="de-DE" dirty="0"/>
              <a:t>Default Arduino Uno PWM </a:t>
            </a:r>
            <a:r>
              <a:rPr lang="de-DE" dirty="0" err="1"/>
              <a:t>frequency</a:t>
            </a:r>
            <a:r>
              <a:rPr lang="de-DE" dirty="0"/>
              <a:t>: 500 Hz (2ms)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2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3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digitale Ports sind richtig</a:t>
            </a:r>
          </a:p>
          <a:p>
            <a:r>
              <a:rPr lang="de-DE"/>
              <a:t>https://www.polleverywhere.com/multiple_choice_polls/pyVO3hr06sx3PFefPB4QU?display_state=chart&amp;activity_state=closed&amp;display=correctness&amp;state=closed&amp;flow=Instructor&amp;onscreen=persist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https://www.polleverywhere.com/multiple_choice_polls/Mcu1MReUmAVl2wf0Q5mcG?display_state=instructions&amp;activity_state=opened&amp;state=opened&amp;flow=Instructor&amp;onscreen=persist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8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3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Welche Aussagen für analoge Ports sind richtig</a:t>
            </a:r>
          </a:p>
          <a:p>
            <a:r>
              <a:rPr lang="de-DE"/>
              <a:t>https://www.polleverywhere.com/multiple_choice_polls/Mcu1MReUmAVl2wf0Q5mcG?display_state=chart&amp;activity_state=closed&amp;display=correctness&amp;state=closed&amp;flow=Instructor&amp;onscreen=persist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8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ArduinoCore-avr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cores</a:t>
            </a:r>
            <a:r>
              <a:rPr lang="de-DE" dirty="0"/>
              <a:t>/</a:t>
            </a:r>
            <a:r>
              <a:rPr lang="de-DE" dirty="0" err="1"/>
              <a:t>arduino</a:t>
            </a:r>
            <a:r>
              <a:rPr lang="de-DE" dirty="0"/>
              <a:t>/</a:t>
            </a:r>
            <a:r>
              <a:rPr lang="de-DE" dirty="0" err="1"/>
              <a:t>main.cpp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79F6-C8AD-5749-9DE6-19634A2965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55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67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Vermeidet Löten, gut für </a:t>
            </a:r>
            <a:r>
              <a:rPr lang="de-DE" dirty="0" err="1"/>
              <a:t>Prottyping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Pros / </a:t>
            </a: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5 V versus 3.3 V -&gt; Peripherie (wie Servomotoren) direkt vom Board steuern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Verfügbarkeit von Bibliotheken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Einfachheit (nur ein Programm statt Betriebssystem)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Langsam – geringer Strombedarf</a:t>
            </a:r>
          </a:p>
          <a:p>
            <a:pPr marL="171450" indent="-171450">
              <a:buFontTx/>
              <a:buChar char="-"/>
            </a:pPr>
            <a:r>
              <a:rPr lang="de-DE" dirty="0"/>
              <a:t>Zuverlässig</a:t>
            </a:r>
          </a:p>
          <a:p>
            <a:pPr marL="171450" indent="-171450">
              <a:buFontTx/>
              <a:buChar char="-"/>
            </a:pPr>
            <a:r>
              <a:rPr lang="de-DE" dirty="0"/>
              <a:t>Langzeitsupport durch Community (Security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Aufwändige Funktionen wie </a:t>
            </a:r>
            <a:r>
              <a:rPr lang="de-DE" dirty="0" err="1"/>
              <a:t>Machine</a:t>
            </a:r>
            <a:r>
              <a:rPr lang="de-DE" dirty="0"/>
              <a:t> Learning (Sprachsteuerung, Objekterkennung, Hindernisvermeidung, Orientierung, Robotik)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6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Mikrocontroller hat Recheneinheiten, Register, oft auch Arbeits- und Programmspeicher (Flash) und I/O Komponenten (Analog, Digital, A/D Wandler).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48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4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F00C28-D4C8-412F-8C56-D5C8F34B00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0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2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4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3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3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83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8A4B8-F1F0-4B33-888D-35D4708A70DC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2CEE7-ECAC-4C1D-B1F1-B1AFFB4674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Arduino_boards_and_compatible_syste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oboticsbackend.com/arduino-input_pullup-pinmo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arduino.cc/en/Tutorial/SecretsOfArduinoPWM" TargetMode="Externa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d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rduino/ArduinoCore-av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/ArduinoCore-avr/blob/master/cores/arduino/main.cp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www2.vobs.at/bio/Physik/ppt/ElektrizitaetKap14.pp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rthardware.org/man_uploads/Kurzworkshop-Arduino.pdf" TargetMode="External"/><Relationship Id="rId5" Type="http://schemas.openxmlformats.org/officeDocument/2006/relationships/hyperlink" Target="https://docs.arduino.cc/hardware/uno-rev3" TargetMode="External"/><Relationship Id="rId4" Type="http://schemas.openxmlformats.org/officeDocument/2006/relationships/hyperlink" Target="http://mae2.eng.uci.edu/~dreinken/MAE106/static/docs/Lecture_4_2019_Arduino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aspberry_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s://www.raspberrypi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olles-elektronikkiste.de/en/programming-the-esp32-with-arduino-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Mikrocontroll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de.wikipedia.org/wiki/Peripherie#Verwendung_in_der_Computertechnik" TargetMode="External"/><Relationship Id="rId4" Type="http://schemas.openxmlformats.org/officeDocument/2006/relationships/hyperlink" Target="https://de.wikipedia.org/wiki/Prozesso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-237069" y="65180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9" y="281647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1828799" y="2946675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Exkurs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Arduino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Plattform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https://</a:t>
            </a: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  <a:hlinkClick r:id="rId3"/>
              </a:rPr>
              <a:t>www.arduino.cc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 result for arduin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24760" y="1171067"/>
            <a:ext cx="6457298" cy="446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92692" y="4846320"/>
            <a:ext cx="3706740" cy="1669319"/>
            <a:chOff x="892692" y="4846320"/>
            <a:chExt cx="3706740" cy="1669319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502152" y="4846320"/>
              <a:ext cx="1097280" cy="1554480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92692" y="5038311"/>
              <a:ext cx="254947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err="1"/>
                <a:t>Analoge</a:t>
              </a:r>
              <a:r>
                <a:rPr lang="en-US" sz="2400" dirty="0"/>
                <a:t> </a:t>
              </a:r>
              <a:r>
                <a:rPr lang="en-US" sz="2400" dirty="0" err="1"/>
                <a:t>Eingänge</a:t>
              </a:r>
              <a:endParaRPr lang="en-US" sz="2400" dirty="0"/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r"/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18273" y="4420304"/>
            <a:ext cx="2703851" cy="461665"/>
            <a:chOff x="918273" y="4420304"/>
            <a:chExt cx="2703851" cy="461665"/>
          </a:xfrm>
        </p:grpSpPr>
        <p:sp>
          <p:nvSpPr>
            <p:cNvPr id="9" name="Rectangle 8"/>
            <p:cNvSpPr/>
            <p:nvPr/>
          </p:nvSpPr>
          <p:spPr>
            <a:xfrm>
              <a:off x="918273" y="4420304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Battery Input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2856790" y="4666737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36862" y="3772852"/>
            <a:ext cx="3439542" cy="770669"/>
            <a:chOff x="892692" y="3772852"/>
            <a:chExt cx="2683712" cy="770669"/>
          </a:xfrm>
        </p:grpSpPr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 flipH="1">
              <a:off x="2811070" y="4023360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92692" y="3772852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5V (+)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H="1">
              <a:off x="2811070" y="4353248"/>
              <a:ext cx="765334" cy="0"/>
            </a:xfrm>
            <a:prstGeom prst="straightConnector1">
              <a:avLst/>
            </a:prstGeom>
            <a:ln w="5715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892692" y="4081856"/>
              <a:ext cx="19640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/>
                <a:t>Masse/Ground (-) 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74476" y="884765"/>
            <a:ext cx="2409020" cy="989755"/>
            <a:chOff x="7274476" y="884765"/>
            <a:chExt cx="2409020" cy="989755"/>
          </a:xfrm>
        </p:grpSpPr>
        <p:sp>
          <p:nvSpPr>
            <p:cNvPr id="8" name="Rectangle 7"/>
            <p:cNvSpPr/>
            <p:nvPr/>
          </p:nvSpPr>
          <p:spPr>
            <a:xfrm>
              <a:off x="8268674" y="964143"/>
              <a:ext cx="14148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Reset Button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274476" y="884765"/>
              <a:ext cx="930190" cy="989755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07386" y="3115056"/>
            <a:ext cx="4582542" cy="3349752"/>
            <a:chOff x="7107386" y="3115056"/>
            <a:chExt cx="4582542" cy="3349752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7107386" y="3115056"/>
              <a:ext cx="1097280" cy="3349752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68674" y="3881907"/>
              <a:ext cx="3421254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/>
                <a:t>Digitale</a:t>
              </a:r>
              <a:r>
                <a:rPr lang="en-US" sz="2400" dirty="0"/>
                <a:t> Pins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DigitalRead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DigitalWrite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b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AnalogWrite</a:t>
              </a:r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US" sz="2400" dirty="0"/>
                <a:t> </a:t>
              </a:r>
              <a:r>
                <a:rPr lang="en-US" sz="2400" dirty="0" err="1"/>
                <a:t>nur</a:t>
              </a:r>
              <a:r>
                <a:rPr lang="en-US" sz="2400" dirty="0"/>
                <a:t> ~</a:t>
              </a: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A94C096-7BFA-1644-AAF4-96B8D8AF83F0}"/>
              </a:ext>
            </a:extLst>
          </p:cNvPr>
          <p:cNvSpPr txBox="1"/>
          <p:nvPr/>
        </p:nvSpPr>
        <p:spPr>
          <a:xfrm>
            <a:off x="712518" y="700098"/>
            <a:ext cx="27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Arduino</a:t>
            </a:r>
            <a:r>
              <a:rPr lang="de-DE" sz="3200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2080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nout">
            <a:extLst>
              <a:ext uri="{FF2B5EF4-FFF2-40B4-BE49-F238E27FC236}">
                <a16:creationId xmlns:a16="http://schemas.microsoft.com/office/drawing/2014/main" id="{3941EA3F-50F3-FC43-8A7D-187F1600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0D41-D4E5-40E8-AFDC-6BE306B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541"/>
            <a:ext cx="10515600" cy="4351338"/>
          </a:xfrm>
        </p:spPr>
        <p:txBody>
          <a:bodyPr/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u="sng" dirty="0"/>
              <a:t>Arduino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gesehen</a:t>
            </a:r>
            <a:endParaRPr lang="en-US" dirty="0"/>
          </a:p>
          <a:p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24454-C496-4527-B718-BDB83E51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734353"/>
              </p:ext>
            </p:extLst>
          </p:nvPr>
        </p:nvGraphicFramePr>
        <p:xfrm>
          <a:off x="838200" y="2920998"/>
          <a:ext cx="10515600" cy="28137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64414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5251186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</a:tblGrid>
              <a:tr h="9313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Eingabe</a:t>
                      </a:r>
                      <a:r>
                        <a:rPr lang="en-US" sz="2800" b="1" dirty="0"/>
                        <a:t> (Input)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ein</a:t>
                      </a:r>
                      <a:r>
                        <a:rPr lang="en-US" sz="2800" dirty="0"/>
                        <a:t> Signal /Information die ins Board </a:t>
                      </a:r>
                      <a:r>
                        <a:rPr lang="en-US" sz="2800" dirty="0" err="1"/>
                        <a:t>hineingeht</a:t>
                      </a:r>
                      <a:r>
                        <a:rPr lang="en-US" sz="280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err="1"/>
                        <a:t>Ausgabe</a:t>
                      </a:r>
                      <a:r>
                        <a:rPr lang="en-US" sz="2800" b="1" dirty="0"/>
                        <a:t>(Output)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ist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jedes</a:t>
                      </a:r>
                      <a:r>
                        <a:rPr lang="en-US" sz="2800" dirty="0"/>
                        <a:t> Signal das das Board </a:t>
                      </a:r>
                      <a:r>
                        <a:rPr lang="en-US" sz="2800" dirty="0" err="1"/>
                        <a:t>verlässt</a:t>
                      </a:r>
                      <a:r>
                        <a:rPr lang="en-US" sz="2800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1442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Schalter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Lichtsensor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Bewegungsensor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Luftfeuchtigkeitssensor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Temperatursensor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sng" dirty="0" err="1"/>
                        <a:t>Beispiele</a:t>
                      </a:r>
                      <a:r>
                        <a:rPr lang="en-US" sz="2000" dirty="0"/>
                        <a:t>: LEDs, </a:t>
                      </a:r>
                      <a:r>
                        <a:rPr lang="en-US" sz="2000" dirty="0" err="1"/>
                        <a:t>Gleichstrommotor</a:t>
                      </a:r>
                      <a:r>
                        <a:rPr lang="en-US" sz="2000" dirty="0"/>
                        <a:t>, Servomotor, </a:t>
                      </a:r>
                      <a:r>
                        <a:rPr lang="en-US" sz="2000" dirty="0" err="1"/>
                        <a:t>Piezoschallerzeuger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Relais</a:t>
                      </a:r>
                      <a:r>
                        <a:rPr lang="en-US" sz="2000" dirty="0"/>
                        <a:t>, 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BA214-3EA7-47F8-92E5-5E5E5063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Eingabe</a:t>
            </a:r>
            <a:r>
              <a:rPr lang="en-US" dirty="0"/>
              <a:t> versus </a:t>
            </a:r>
            <a:r>
              <a:rPr lang="en-US" dirty="0" err="1"/>
              <a:t>Ausgabe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FDB73-9474-486A-559B-F2E4FB0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Fragen während des Kurses</a:t>
            </a:r>
            <a:br>
              <a:rPr lang="de-DE" dirty="0"/>
            </a:br>
            <a:r>
              <a:rPr lang="de-DE" dirty="0"/>
              <a:t>auf Handy oder PC beantworten: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64EB85-7D7D-6B12-1CC8-1EB24425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mitzumachen:    	</a:t>
            </a:r>
            <a:r>
              <a:rPr lang="de-DE" dirty="0" err="1"/>
              <a:t>pollev.com</a:t>
            </a:r>
            <a:endParaRPr lang="de-DE" dirty="0"/>
          </a:p>
          <a:p>
            <a:r>
              <a:rPr lang="de-DE" dirty="0"/>
              <a:t>Eingeben: 			PETERB635</a:t>
            </a:r>
          </a:p>
          <a:p>
            <a:r>
              <a:rPr lang="de-DE" dirty="0"/>
              <a:t>Optional einen Namen angeben (Spitzname oder Klarname)</a:t>
            </a:r>
          </a:p>
          <a:p>
            <a:r>
              <a:rPr lang="de-DE" dirty="0"/>
              <a:t>Oder diesen QR-Code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09BB2B-24CC-A055-0FFB-A6F01E6F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26" y="3302000"/>
            <a:ext cx="3606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B29CC-543C-E9B6-CA56-8CCF7E358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D71ACC-667A-7FAF-AD71-DFCC19806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5F848741-FBC6-948B-864A-756B04C552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5F87A-435C-F22F-E806-216344E7A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35BDA2-0388-E348-BFB7-1898D8EA9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02DA1BB-F900-2699-4E45-A1C7E0618EC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6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561C0-1AE7-0CE2-88E1-BD0B9B165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69CEEE-393A-23C7-80AC-3EF19EF39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u5JdaRLNVa6He2rxP2W4o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EBC1076A-2D09-03C2-6DB2-D2E3C88496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CB1E73-4816-43D7-C49A-EA98B8AEE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9641E0-896E-3E1B-E334-AD6F88CF9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6C211794-A469-0580-1395-DCFA9933FC8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94BA-5D76-D39C-DF0B-83E032612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CCBA5F-B02A-C12E-892C-851254DD1D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E95E131A-54CA-5995-366F-4641CCC16A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A56EB-6A26-2BC9-E901-CB68C86C2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19FDB3-1E73-5E54-9446-AB6F24C7B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7vJskB7y9GmRBEWfciO9V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22BAD28C-07DC-47E3-7752-676E3DDA5BC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2F2C5-0713-3847-81BA-E8A08E33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Arduino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A57E7C-038C-9749-8085-40C584E5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85100" cy="4384676"/>
          </a:xfrm>
        </p:spPr>
        <p:txBody>
          <a:bodyPr>
            <a:normAutofit lnSpcReduction="10000"/>
          </a:bodyPr>
          <a:lstStyle/>
          <a:p>
            <a:r>
              <a:rPr lang="de-DE" dirty="0"/>
              <a:t>Open-</a:t>
            </a:r>
            <a:r>
              <a:rPr lang="de-DE" dirty="0" err="1"/>
              <a:t>source</a:t>
            </a:r>
            <a:r>
              <a:rPr lang="de-DE" dirty="0"/>
              <a:t> Elektronik-Plattform – seit ca. 2005</a:t>
            </a:r>
          </a:p>
          <a:p>
            <a:r>
              <a:rPr lang="de-DE" dirty="0"/>
              <a:t>Hardware und Software</a:t>
            </a:r>
          </a:p>
          <a:p>
            <a:pPr lvl="1"/>
            <a:r>
              <a:rPr lang="de-DE" dirty="0"/>
              <a:t>Original </a:t>
            </a:r>
            <a:r>
              <a:rPr lang="de-DE" dirty="0" err="1"/>
              <a:t>Microchip</a:t>
            </a:r>
            <a:r>
              <a:rPr lang="de-DE" dirty="0"/>
              <a:t>/</a:t>
            </a:r>
            <a:r>
              <a:rPr lang="de-DE" dirty="0" err="1"/>
              <a:t>Atmel</a:t>
            </a:r>
            <a:r>
              <a:rPr lang="de-DE" dirty="0"/>
              <a:t> AVR </a:t>
            </a:r>
            <a:r>
              <a:rPr lang="de-DE" dirty="0" err="1"/>
              <a:t>boards</a:t>
            </a:r>
            <a:r>
              <a:rPr lang="de-DE" dirty="0"/>
              <a:t> (8-bit, 16 </a:t>
            </a:r>
            <a:r>
              <a:rPr lang="de-DE" dirty="0" err="1"/>
              <a:t>Mhz</a:t>
            </a:r>
            <a:r>
              <a:rPr lang="de-DE" dirty="0"/>
              <a:t>)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Lesen Input (Sensor, Knopf, Temperaturfühler)</a:t>
            </a:r>
          </a:p>
          <a:p>
            <a:pPr lvl="1"/>
            <a:r>
              <a:rPr lang="de-DE" dirty="0"/>
              <a:t>Erzeugen Output (Motor ansteuern, LED leuchten, Wert ins Internet hochladen</a:t>
            </a:r>
          </a:p>
          <a:p>
            <a:pPr lvl="1"/>
            <a:r>
              <a:rPr lang="de-DE" dirty="0"/>
              <a:t>Werden von einem Programm (</a:t>
            </a:r>
            <a:r>
              <a:rPr lang="de-DE" dirty="0" err="1"/>
              <a:t>Aduino</a:t>
            </a:r>
            <a:r>
              <a:rPr lang="de-DE" dirty="0"/>
              <a:t> Sprache) gesteuert welches mit einer </a:t>
            </a:r>
            <a:r>
              <a:rPr lang="de-DE" dirty="0" err="1"/>
              <a:t>Arduino</a:t>
            </a:r>
            <a:r>
              <a:rPr lang="de-DE" dirty="0"/>
              <a:t> IDE (Entwicklungsumgebung) erstellt wird.</a:t>
            </a:r>
          </a:p>
          <a:p>
            <a:pPr lvl="1"/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List_of_Arduino_boards_and_compatible_systems</a:t>
            </a:r>
            <a:endParaRPr lang="de-DE" dirty="0"/>
          </a:p>
        </p:txBody>
      </p:sp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2C89C943-791F-2C48-BAAD-1B55B7B99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3884509"/>
            <a:ext cx="3235325" cy="323532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F4DE750-5E1A-284B-BFA4-6ED90F894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25" y="135792"/>
            <a:ext cx="3233890" cy="39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pinMode</a:t>
            </a:r>
            <a:r>
              <a:rPr lang="en-US" i="1" dirty="0"/>
              <a:t>(pin, modus) </a:t>
            </a:r>
            <a:r>
              <a:rPr lang="en-US" dirty="0" err="1"/>
              <a:t>konfiguriert</a:t>
            </a:r>
            <a:r>
              <a:rPr lang="en-US" dirty="0"/>
              <a:t> den </a:t>
            </a:r>
            <a:r>
              <a:rPr lang="en-US" dirty="0" err="1"/>
              <a:t>angegebenen</a:t>
            </a:r>
            <a:r>
              <a:rPr lang="en-US" dirty="0"/>
              <a:t> Pin so, </a:t>
            </a:r>
            <a:r>
              <a:rPr lang="en-US" dirty="0" err="1"/>
              <a:t>dass</a:t>
            </a:r>
            <a:r>
              <a:rPr lang="en-US" dirty="0"/>
              <a:t> er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Eingang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Ausgang</a:t>
            </a:r>
            <a:r>
              <a:rPr lang="en-US" dirty="0"/>
              <a:t> </a:t>
            </a:r>
            <a:r>
              <a:rPr lang="en-US" dirty="0" err="1"/>
              <a:t>verhält</a:t>
            </a:r>
            <a:endParaRPr lang="en-US" dirty="0"/>
          </a:p>
          <a:p>
            <a:pPr lvl="1"/>
            <a:r>
              <a:rPr lang="en-US" dirty="0"/>
              <a:t>Modi: INPUT, OUTPUT, or INPUT_PULLUP</a:t>
            </a:r>
          </a:p>
          <a:p>
            <a:pPr lvl="1"/>
            <a:r>
              <a:rPr lang="en-US" dirty="0"/>
              <a:t>Why INPUT_PULLUP?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11376B-AFFB-40E6-8C17-1CC866B3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31" y="3678184"/>
            <a:ext cx="3000000" cy="302857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E02443-B141-4522-BF1D-413F180EFFF9}"/>
              </a:ext>
            </a:extLst>
          </p:cNvPr>
          <p:cNvGrpSpPr/>
          <p:nvPr/>
        </p:nvGrpSpPr>
        <p:grpSpPr>
          <a:xfrm>
            <a:off x="0" y="3774624"/>
            <a:ext cx="3120653" cy="3083376"/>
            <a:chOff x="2728918" y="3299647"/>
            <a:chExt cx="3120653" cy="3083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D6A5A1-5DFC-40D7-92A0-9CBF8B212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414" r="50792" b="11192"/>
            <a:stretch/>
          </p:blipFill>
          <p:spPr>
            <a:xfrm flipH="1">
              <a:off x="2728918" y="3711057"/>
              <a:ext cx="1476231" cy="1132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FF932E-2AC6-42E6-BEC8-760EE9C73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7"/>
            <a:stretch/>
          </p:blipFill>
          <p:spPr>
            <a:xfrm>
              <a:off x="3857183" y="3354452"/>
              <a:ext cx="1992388" cy="30285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29402-4C43-4AA9-8CFB-120958E13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43" b="80599"/>
            <a:stretch/>
          </p:blipFill>
          <p:spPr>
            <a:xfrm>
              <a:off x="3495280" y="3299647"/>
              <a:ext cx="472713" cy="58757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F83B4-D7CD-42A3-BB73-0BE599E83808}"/>
              </a:ext>
            </a:extLst>
          </p:cNvPr>
          <p:cNvGrpSpPr/>
          <p:nvPr/>
        </p:nvGrpSpPr>
        <p:grpSpPr>
          <a:xfrm>
            <a:off x="8643865" y="3678183"/>
            <a:ext cx="3198902" cy="3028571"/>
            <a:chOff x="8643865" y="3678183"/>
            <a:chExt cx="3198902" cy="30285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265075-A3E2-4D48-AC44-DB848A9D6D35}"/>
                </a:ext>
              </a:extLst>
            </p:cNvPr>
            <p:cNvGrpSpPr/>
            <p:nvPr/>
          </p:nvGrpSpPr>
          <p:grpSpPr>
            <a:xfrm>
              <a:off x="8643865" y="3678183"/>
              <a:ext cx="3000000" cy="3028571"/>
              <a:chOff x="8643865" y="3678183"/>
              <a:chExt cx="3000000" cy="30285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D26469F-A309-4CD2-951C-E13B394F8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3865" y="3678183"/>
                <a:ext cx="3000000" cy="302857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1F22D-25F5-401D-9574-666A60A3AC48}"/>
                  </a:ext>
                </a:extLst>
              </p:cNvPr>
              <p:cNvSpPr/>
              <p:nvPr/>
            </p:nvSpPr>
            <p:spPr>
              <a:xfrm>
                <a:off x="8643865" y="3678183"/>
                <a:ext cx="752144" cy="14424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BF81D-76D2-4291-969E-05C880DD4C88}"/>
                </a:ext>
              </a:extLst>
            </p:cNvPr>
            <p:cNvSpPr txBox="1"/>
            <p:nvPr/>
          </p:nvSpPr>
          <p:spPr>
            <a:xfrm>
              <a:off x="10234763" y="4567624"/>
              <a:ext cx="160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INPUT_PULLUP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5ABF5BAF-206D-A272-3DA1-1EF75C87C31E}"/>
              </a:ext>
            </a:extLst>
          </p:cNvPr>
          <p:cNvSpPr txBox="1"/>
          <p:nvPr/>
        </p:nvSpPr>
        <p:spPr>
          <a:xfrm>
            <a:off x="3843580" y="843240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roboticsbackend.com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arduino-input_pullup-pinmode</a:t>
            </a:r>
            <a:r>
              <a:rPr lang="de-DE" dirty="0">
                <a:hlinkClick r:id="rId4"/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291E-46E8-4843-A71A-4F50A811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A22CC-4400-4FA0-853A-60AD1D0D8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4" y="1843087"/>
            <a:ext cx="10342386" cy="4592019"/>
          </a:xfrm>
        </p:spPr>
      </p:pic>
    </p:spTree>
    <p:extLst>
      <p:ext uri="{BB962C8B-B14F-4D97-AF65-F5344CB8AC3E}">
        <p14:creationId xmlns:p14="http://schemas.microsoft.com/office/powerpoint/2010/main" val="2415609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digitalRead</a:t>
            </a:r>
            <a:r>
              <a:rPr lang="en-US" dirty="0"/>
              <a:t>(pin)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Wert = </a:t>
            </a:r>
            <a:r>
              <a:rPr lang="en-US" i="1" dirty="0" err="1"/>
              <a:t>digitalRead</a:t>
            </a:r>
            <a:r>
              <a:rPr lang="en-US" dirty="0"/>
              <a:t>(3);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0, </a:t>
            </a:r>
            <a:r>
              <a:rPr lang="en-US" dirty="0" err="1"/>
              <a:t>wenn</a:t>
            </a:r>
            <a:r>
              <a:rPr lang="en-US" dirty="0"/>
              <a:t> input &lt;= 1.5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1, </a:t>
            </a:r>
            <a:r>
              <a:rPr lang="en-US" dirty="0" err="1"/>
              <a:t>wenn</a:t>
            </a:r>
            <a:r>
              <a:rPr lang="en-US" dirty="0"/>
              <a:t> input &gt;= 3.0 V</a:t>
            </a:r>
          </a:p>
          <a:p>
            <a:pPr lvl="1"/>
            <a:r>
              <a:rPr lang="en-US" dirty="0"/>
              <a:t>Wert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unbestimmt</a:t>
            </a:r>
            <a:r>
              <a:rPr lang="en-US" dirty="0"/>
              <a:t>, </a:t>
            </a:r>
            <a:r>
              <a:rPr lang="en-US" dirty="0" err="1"/>
              <a:t>wenn</a:t>
            </a:r>
            <a:r>
              <a:rPr lang="en-US" dirty="0"/>
              <a:t>  1.5 &lt; input &lt; 3.0</a:t>
            </a:r>
          </a:p>
        </p:txBody>
      </p:sp>
    </p:spTree>
    <p:extLst>
      <p:ext uri="{BB962C8B-B14F-4D97-AF65-F5344CB8AC3E}">
        <p14:creationId xmlns:p14="http://schemas.microsoft.com/office/powerpoint/2010/main" val="79491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Analoge</a:t>
            </a:r>
            <a:r>
              <a:rPr lang="en-US" b="1" dirty="0"/>
              <a:t> </a:t>
            </a:r>
            <a:r>
              <a:rPr lang="en-US" b="1" dirty="0" err="1"/>
              <a:t>Eingabe</a:t>
            </a:r>
            <a:r>
              <a:rPr lang="en-US" dirty="0"/>
              <a:t>: Wert = </a:t>
            </a:r>
            <a:r>
              <a:rPr lang="en-US" i="1" dirty="0" err="1"/>
              <a:t>analogRead</a:t>
            </a:r>
            <a:r>
              <a:rPr lang="en-US" dirty="0"/>
              <a:t>(pin)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Wert = </a:t>
            </a:r>
            <a:r>
              <a:rPr lang="en-US" i="1" dirty="0" err="1"/>
              <a:t>analogRead</a:t>
            </a:r>
            <a:r>
              <a:rPr lang="en-US" dirty="0"/>
              <a:t>(A0);  // Wert </a:t>
            </a:r>
            <a:r>
              <a:rPr lang="en-US" dirty="0" err="1"/>
              <a:t>zwischen</a:t>
            </a:r>
            <a:r>
              <a:rPr lang="en-US" dirty="0"/>
              <a:t> 0 und 1023 (2^10-1)</a:t>
            </a:r>
          </a:p>
          <a:p>
            <a:r>
              <a:rPr lang="en-US" dirty="0" err="1"/>
              <a:t>Wandelt</a:t>
            </a:r>
            <a:r>
              <a:rPr lang="en-US" dirty="0"/>
              <a:t> </a:t>
            </a:r>
            <a:r>
              <a:rPr lang="en-US" dirty="0" err="1"/>
              <a:t>analogen</a:t>
            </a:r>
            <a:r>
              <a:rPr lang="en-US" dirty="0"/>
              <a:t> Input in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 Signal (</a:t>
            </a:r>
            <a:r>
              <a:rPr lang="en-US" dirty="0" err="1"/>
              <a:t>mit</a:t>
            </a:r>
            <a:r>
              <a:rPr lang="en-US" dirty="0"/>
              <a:t> 10 Bit </a:t>
            </a:r>
            <a:r>
              <a:rPr lang="en-US" dirty="0" err="1"/>
              <a:t>Konverter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DD12DD8-E9B5-4606-8FFB-7FE9072E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26" y="2750310"/>
            <a:ext cx="4731314" cy="239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103884-A657-48E8-98DC-F023DBE6C7C0}"/>
              </a:ext>
            </a:extLst>
          </p:cNvPr>
          <p:cNvGraphicFramePr>
            <a:graphicFrameLocks noGrp="1"/>
          </p:cNvGraphicFramePr>
          <p:nvPr/>
        </p:nvGraphicFramePr>
        <p:xfrm>
          <a:off x="2449901" y="5194654"/>
          <a:ext cx="7721390" cy="14996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630">
                  <a:extLst>
                    <a:ext uri="{9D8B030D-6E8A-4147-A177-3AD203B41FA5}">
                      <a16:colId xmlns:a16="http://schemas.microsoft.com/office/drawing/2014/main" val="2183838178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3348155435"/>
                    </a:ext>
                  </a:extLst>
                </a:gridCol>
                <a:gridCol w="3187380">
                  <a:extLst>
                    <a:ext uri="{9D8B030D-6E8A-4147-A177-3AD203B41FA5}">
                      <a16:colId xmlns:a16="http://schemas.microsoft.com/office/drawing/2014/main" val="1380999621"/>
                    </a:ext>
                  </a:extLst>
                </a:gridCol>
              </a:tblGrid>
              <a:tr h="4355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Input voltage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Analog to digital conversion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value (read in </a:t>
                      </a:r>
                      <a:r>
                        <a:rPr lang="en-US" sz="1400" b="1" dirty="0" err="1"/>
                        <a:t>analogRead</a:t>
                      </a:r>
                      <a:r>
                        <a:rPr lang="en-US" sz="1400" b="1" dirty="0"/>
                        <a:t> function)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090900"/>
                  </a:ext>
                </a:extLst>
              </a:tr>
              <a:tr h="3646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0000000000b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115691"/>
                  </a:ext>
                </a:extLst>
              </a:tr>
              <a:tr h="3484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1111111111b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34654"/>
                  </a:ext>
                </a:extLst>
              </a:tr>
              <a:tr h="350960"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0000000001b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0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6B3F-8AE9-44A8-8ABD-062CF3B7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Digitale</a:t>
            </a:r>
            <a:r>
              <a:rPr lang="en-US" b="1" dirty="0"/>
              <a:t> </a:t>
            </a:r>
            <a:r>
              <a:rPr lang="en-US" b="1" dirty="0" err="1"/>
              <a:t>Ausgabe</a:t>
            </a:r>
            <a:r>
              <a:rPr lang="en-US" dirty="0"/>
              <a:t>: </a:t>
            </a:r>
            <a:r>
              <a:rPr lang="en-US" i="1" dirty="0" err="1"/>
              <a:t>digitalWrite</a:t>
            </a:r>
            <a:r>
              <a:rPr lang="en-US" dirty="0"/>
              <a:t>(pin, Wert)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C8010-6B82-42AD-B9A1-DBC82972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LOW);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0V </a:t>
            </a:r>
            <a:r>
              <a:rPr lang="en-US" dirty="0" err="1"/>
              <a:t>gesetzt</a:t>
            </a:r>
            <a:endParaRPr lang="en-US" dirty="0"/>
          </a:p>
          <a:p>
            <a:pPr lvl="1"/>
            <a:endParaRPr lang="en-US" dirty="0"/>
          </a:p>
          <a:p>
            <a:r>
              <a:rPr lang="en-US" i="1" dirty="0" err="1"/>
              <a:t>digitalWrite</a:t>
            </a:r>
            <a:r>
              <a:rPr lang="en-US" dirty="0"/>
              <a:t>(3, HIGH);</a:t>
            </a:r>
          </a:p>
          <a:p>
            <a:pPr lvl="1"/>
            <a:r>
              <a:rPr lang="en-US" dirty="0"/>
              <a:t>Output pin </a:t>
            </a:r>
            <a:r>
              <a:rPr lang="en-US" dirty="0" err="1"/>
              <a:t>wird</a:t>
            </a:r>
            <a:r>
              <a:rPr lang="en-US" dirty="0"/>
              <a:t> auf 5V </a:t>
            </a:r>
            <a:r>
              <a:rPr lang="en-US" dirty="0" err="1"/>
              <a:t>gesetzt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2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463E-760A-4C3E-9BB3-C476D55C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Analoger</a:t>
            </a:r>
            <a:r>
              <a:rPr lang="en-US" dirty="0"/>
              <a:t> Output: </a:t>
            </a:r>
            <a:r>
              <a:rPr lang="en-US" i="1" dirty="0" err="1"/>
              <a:t>analogWrite</a:t>
            </a:r>
            <a:r>
              <a:rPr lang="en-US" dirty="0"/>
              <a:t>(pin, Wert)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81D2A-6AC9-4105-A697-519FCEDF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analogWrite</a:t>
            </a:r>
            <a:r>
              <a:rPr lang="en-US" dirty="0"/>
              <a:t>(3, 100);</a:t>
            </a:r>
          </a:p>
          <a:p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Pins </a:t>
            </a:r>
            <a:r>
              <a:rPr lang="en-US" dirty="0" err="1"/>
              <a:t>mit</a:t>
            </a:r>
            <a:r>
              <a:rPr lang="en-US" dirty="0"/>
              <a:t> dem ~ Symbol</a:t>
            </a:r>
          </a:p>
          <a:p>
            <a:r>
              <a:rPr lang="en-US" dirty="0"/>
              <a:t>Wert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0 und 255 sein</a:t>
            </a:r>
          </a:p>
          <a:p>
            <a:r>
              <a:rPr lang="en-US" dirty="0"/>
              <a:t>0 -&gt; 0V   |   255 -&gt; 5V   |   128 -&gt; ?  (</a:t>
            </a:r>
            <a:r>
              <a:rPr lang="en-US" dirty="0" err="1"/>
              <a:t>Pulsweitenmodulation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7AD91-734E-476C-BFA4-2DA56A00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19" y="3725839"/>
            <a:ext cx="3325773" cy="29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A065561-CC13-46B2-BEA3-0BD0D46EA104}"/>
              </a:ext>
            </a:extLst>
          </p:cNvPr>
          <p:cNvGrpSpPr/>
          <p:nvPr/>
        </p:nvGrpSpPr>
        <p:grpSpPr>
          <a:xfrm>
            <a:off x="6096000" y="3725839"/>
            <a:ext cx="5983738" cy="3000891"/>
            <a:chOff x="838200" y="4613188"/>
            <a:chExt cx="11759304" cy="51906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B2972B-2CEC-444E-A63C-BED567DD9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613188"/>
              <a:ext cx="6248400" cy="397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89BF1-4A0A-4FF2-99E8-DB8AF1AAF84C}"/>
                </a:ext>
              </a:extLst>
            </p:cNvPr>
            <p:cNvCxnSpPr/>
            <p:nvPr/>
          </p:nvCxnSpPr>
          <p:spPr>
            <a:xfrm>
              <a:off x="2209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067258-E73B-4D7A-85B4-2A84E7B0119A}"/>
                </a:ext>
              </a:extLst>
            </p:cNvPr>
            <p:cNvCxnSpPr/>
            <p:nvPr/>
          </p:nvCxnSpPr>
          <p:spPr>
            <a:xfrm>
              <a:off x="3352800" y="5995900"/>
              <a:ext cx="0" cy="34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0EA46F-721C-4622-A81A-529E3E887EA7}"/>
                </a:ext>
              </a:extLst>
            </p:cNvPr>
            <p:cNvCxnSpPr/>
            <p:nvPr/>
          </p:nvCxnSpPr>
          <p:spPr>
            <a:xfrm flipH="1">
              <a:off x="3352800" y="9120100"/>
              <a:ext cx="3619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D8D4B7-A86B-4D02-BE72-F9720CC7F237}"/>
                </a:ext>
              </a:extLst>
            </p:cNvPr>
            <p:cNvCxnSpPr/>
            <p:nvPr/>
          </p:nvCxnSpPr>
          <p:spPr>
            <a:xfrm>
              <a:off x="1752600" y="9120100"/>
              <a:ext cx="4381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DC396E8-5C3E-449A-B91A-E09B2DD22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398" y="8671841"/>
              <a:ext cx="8635106" cy="113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Fixed cycle length; constant number of cycles/sec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82AD8C13-895C-AF4F-800F-49A03B870152}"/>
              </a:ext>
            </a:extLst>
          </p:cNvPr>
          <p:cNvSpPr txBox="1"/>
          <p:nvPr/>
        </p:nvSpPr>
        <p:spPr>
          <a:xfrm>
            <a:off x="4860011" y="1431682"/>
            <a:ext cx="6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err="1">
                <a:hlinkClick r:id="rId5"/>
              </a:rPr>
              <a:t>www.arduino.cc</a:t>
            </a:r>
            <a:r>
              <a:rPr lang="de-DE" dirty="0">
                <a:hlinkClick r:id="rId5"/>
              </a:rPr>
              <a:t>/en/Tutorial/</a:t>
            </a:r>
            <a:r>
              <a:rPr lang="de-DE" dirty="0" err="1">
                <a:hlinkClick r:id="rId5"/>
              </a:rPr>
              <a:t>SecretsOfArduinoPWM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47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54EF-125E-D953-E9F4-1A466AE64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8B6334-BB73-FF60-FA50-493064283D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39D7D41-F8B5-D6D0-D27D-328B5109A47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0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02F01-2E90-C6D3-F84C-CA8CEC8D2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430DC9-7278-2753-B2DF-1E38B9D8E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7A8B681B-CF46-2B77-5C79-2DB17FCDE01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7EB75-AEDA-B8FC-E590-87205F8A8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5748B2-3542-BCD7-A46C-00F1387D1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pyVO3hr06sx3PFefPB4QU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78D52CF1-E293-60A5-9D7C-7E4F97D2AE1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0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78E3A-5650-2499-EA20-2F0A917DA1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52E272-867D-7A46-5609-4F09950CE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instructions&amp;activity_state=opened&amp;state=opened&amp;flow=Instructor&amp;onscreen=persist">
            <a:extLst>
              <a:ext uri="{FF2B5EF4-FFF2-40B4-BE49-F238E27FC236}">
                <a16:creationId xmlns:a16="http://schemas.microsoft.com/office/drawing/2014/main" id="{A838B102-98CE-3B49-8EC1-98ABBEF36BA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9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74AD89-6C3F-F148-8AAD-1053D20A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sind </a:t>
            </a:r>
            <a:r>
              <a:rPr lang="de-DE" dirty="0" err="1"/>
              <a:t>Arduinos</a:t>
            </a:r>
            <a:r>
              <a:rPr lang="de-DE" dirty="0"/>
              <a:t> so populär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61835-3DA1-F74D-8E21-7FEBF7B46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de-DE" dirty="0"/>
              <a:t>Leicht zu benutzen und gut unterstützt</a:t>
            </a:r>
          </a:p>
          <a:p>
            <a:r>
              <a:rPr lang="de-DE" dirty="0"/>
              <a:t>Billig (10-100 €)</a:t>
            </a:r>
          </a:p>
          <a:p>
            <a:r>
              <a:rPr lang="de-DE" dirty="0"/>
              <a:t>Keine zusätzliche Hardware zum Programmieren notwendig (</a:t>
            </a:r>
            <a:r>
              <a:rPr lang="de-DE" dirty="0" err="1"/>
              <a:t>ausser</a:t>
            </a:r>
            <a:r>
              <a:rPr lang="de-DE" dirty="0"/>
              <a:t> USB-Kabel und PC/Laptop)</a:t>
            </a:r>
          </a:p>
          <a:p>
            <a:r>
              <a:rPr lang="de-DE" dirty="0"/>
              <a:t>Allumfassende, kostenlose Software-Bibliotheken für „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“ und Peripherie (Shields)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(inklusive Hardware design)</a:t>
            </a:r>
          </a:p>
          <a:p>
            <a:r>
              <a:rPr lang="de-DE" dirty="0"/>
              <a:t>Sehr viel online Dokumentation frei verfügbar</a:t>
            </a:r>
          </a:p>
          <a:p>
            <a:r>
              <a:rPr lang="de-DE" dirty="0"/>
              <a:t>Sehr viele Beispielprojekte</a:t>
            </a:r>
          </a:p>
          <a:p>
            <a:r>
              <a:rPr lang="de-DE" dirty="0"/>
              <a:t>Sehr viele Ein- und Ausgabegeräte (Shields) billig und kompatibel verfügbar</a:t>
            </a:r>
          </a:p>
        </p:txBody>
      </p:sp>
    </p:spTree>
    <p:extLst>
      <p:ext uri="{BB962C8B-B14F-4D97-AF65-F5344CB8AC3E}">
        <p14:creationId xmlns:p14="http://schemas.microsoft.com/office/powerpoint/2010/main" val="3279203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C04F6-0325-76B8-21FE-373A3FA71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22A52D-6CA2-657B-D585-AF6C28326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state=closed&amp;flow=Instructor&amp;onscreen=persist">
            <a:extLst>
              <a:ext uri="{FF2B5EF4-FFF2-40B4-BE49-F238E27FC236}">
                <a16:creationId xmlns:a16="http://schemas.microsoft.com/office/drawing/2014/main" id="{CADC3E71-C124-D179-FAD5-C42B837CB03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B1691-A15C-0413-8918-143D4D1FD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FE7E3-6FF8-2B51-9F3C-1B24B2FFA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multiple_choice_polls/Mcu1MReUmAVl2wf0Q5mcG?display_state=chart&amp;activity_state=closed&amp;display=correctness&amp;state=closed&amp;flow=Instructor&amp;onscreen=persist">
            <a:extLst>
              <a:ext uri="{FF2B5EF4-FFF2-40B4-BE49-F238E27FC236}">
                <a16:creationId xmlns:a16="http://schemas.microsoft.com/office/drawing/2014/main" id="{A7D2919F-EE05-4D15-5161-3846E657D6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6949E8-B262-B343-B1E2-6EEE8858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I2C Bus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06CCA13-F8D0-6447-B617-27A0B066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I2C-Schnittstelle am ESP32 und </a:t>
            </a:r>
            <a:r>
              <a:rPr lang="de-DE" b="1" dirty="0" err="1"/>
              <a:t>Arduino</a:t>
            </a:r>
            <a:endParaRPr lang="de-DE" b="1" dirty="0"/>
          </a:p>
          <a:p>
            <a:r>
              <a:rPr lang="de-DE" dirty="0"/>
              <a:t>I</a:t>
            </a:r>
            <a:r>
              <a:rPr lang="de-DE" baseline="30000" dirty="0"/>
              <a:t>2</a:t>
            </a:r>
            <a:r>
              <a:rPr lang="de-DE" dirty="0"/>
              <a:t>C ist ein </a:t>
            </a:r>
            <a:r>
              <a:rPr lang="de-DE" b="1" dirty="0"/>
              <a:t>serieller Datenbus</a:t>
            </a:r>
            <a:r>
              <a:rPr lang="de-DE" dirty="0"/>
              <a:t>, über den ein Mikrocontroller mit nur zwei Steuerleitungen mehrere verschiedene Geräte gleichzeitig steuern kann – insbesondere bei Controllern mit nur wenigen I/O-Pins ein großer Vorteil, wenn nicht jedes angeschlossene Gerät (z.B. Sensoren) eigene Anschlüsse belegt. Der Name I</a:t>
            </a:r>
            <a:r>
              <a:rPr lang="de-DE" baseline="30000" dirty="0"/>
              <a:t>2</a:t>
            </a:r>
            <a:r>
              <a:rPr lang="de-DE" dirty="0"/>
              <a:t>C oder IIC steht für </a:t>
            </a:r>
            <a:r>
              <a:rPr lang="de-DE" b="1" i="1" dirty="0"/>
              <a:t>Inter-Integrated Circuit</a:t>
            </a:r>
            <a:r>
              <a:rPr lang="de-DE" dirty="0"/>
              <a:t>, eine andere Bezeichnung ist – wegen der beiden Steuerleitungen – </a:t>
            </a:r>
            <a:r>
              <a:rPr lang="de-DE" b="1" i="1" dirty="0" err="1"/>
              <a:t>Two</a:t>
            </a:r>
            <a:r>
              <a:rPr lang="de-DE" b="1" i="1" dirty="0"/>
              <a:t>-</a:t>
            </a:r>
            <a:r>
              <a:rPr lang="de-DE" b="1" i="1" dirty="0" err="1"/>
              <a:t>Wire</a:t>
            </a:r>
            <a:r>
              <a:rPr lang="de-DE" b="1" i="1" dirty="0"/>
              <a:t>-Interface</a:t>
            </a:r>
            <a:r>
              <a:rPr lang="de-DE" dirty="0"/>
              <a:t> (TWI, Zweidraht-Schnittstelle). </a:t>
            </a:r>
            <a:r>
              <a:rPr lang="de-DE" b="1" dirty="0"/>
              <a:t>Jede Komponente am Bus wird über ihre individuelle Adresse angesprochen</a:t>
            </a:r>
            <a:r>
              <a:rPr lang="de-DE" dirty="0"/>
              <a:t>. Da diese Adresse fest vorgegeben ist, kann man nicht ohne weiteres mehrere gleiche Geräte an einem Bus betreiben.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07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AF71-7D2C-8F42-93C7-37DE417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Sensorkit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668B4-F090-D84E-B205-DDEBA756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Hat Bibliotheken für die am I2C Bus angeschlossenen Komponenten</a:t>
            </a:r>
          </a:p>
          <a:p>
            <a:pPr lvl="1"/>
            <a:r>
              <a:rPr lang="de-DE" dirty="0"/>
              <a:t>Environment: Temperatur Luftfeuchtigkeit (alter DHT11 im </a:t>
            </a:r>
            <a:r>
              <a:rPr lang="de-DE" dirty="0" err="1"/>
              <a:t>Seeed</a:t>
            </a:r>
            <a:r>
              <a:rPr lang="de-DE" dirty="0"/>
              <a:t> Grove kit)</a:t>
            </a:r>
          </a:p>
          <a:p>
            <a:pPr lvl="1"/>
            <a:r>
              <a:rPr lang="de-DE" dirty="0"/>
              <a:t>DHT20 / DHT: Luftfeuchtigkeit, Temperatur Sensor DHT20 (im aktuellen Kit)</a:t>
            </a:r>
          </a:p>
          <a:p>
            <a:pPr lvl="1"/>
            <a:r>
              <a:rPr lang="de-DE" dirty="0" err="1"/>
              <a:t>Pressure</a:t>
            </a:r>
            <a:r>
              <a:rPr lang="de-DE" dirty="0"/>
              <a:t>: BMP280 Sensor Luftdruck, Temperatur, Höhe über NN</a:t>
            </a:r>
          </a:p>
          <a:p>
            <a:pPr lvl="1"/>
            <a:r>
              <a:rPr lang="de-DE" dirty="0" err="1"/>
              <a:t>Accelerometer</a:t>
            </a:r>
            <a:r>
              <a:rPr lang="de-DE" dirty="0"/>
              <a:t>: LIS3DHTR 3-Achsen Beschleunigungssensor</a:t>
            </a:r>
          </a:p>
          <a:p>
            <a:pPr lvl="1"/>
            <a:r>
              <a:rPr lang="de-DE" dirty="0" err="1"/>
              <a:t>Oled</a:t>
            </a:r>
            <a:r>
              <a:rPr lang="de-DE" dirty="0"/>
              <a:t>: U8x8lib für OLED </a:t>
            </a:r>
            <a:r>
              <a:rPr lang="de-DE" dirty="0" err="1"/>
              <a:t>display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5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A8937-4543-4727-BBC0-A58CFA3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C5DD-93B9-4322-BC57-2C2C102B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C/C++ </a:t>
            </a:r>
            <a:r>
              <a:rPr lang="en-US" dirty="0" err="1"/>
              <a:t>Sprache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Zusatzfunktionen</a:t>
            </a:r>
            <a:r>
              <a:rPr lang="en-US" dirty="0"/>
              <a:t> und </a:t>
            </a:r>
            <a:r>
              <a:rPr lang="en-US" dirty="0" err="1"/>
              <a:t>Konstanten</a:t>
            </a:r>
            <a:r>
              <a:rPr lang="en-US" dirty="0"/>
              <a:t> die </a:t>
            </a:r>
            <a:r>
              <a:rPr lang="en-US" dirty="0" err="1"/>
              <a:t>vorbereitet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um </a:t>
            </a:r>
            <a:r>
              <a:rPr lang="en-US" dirty="0" err="1"/>
              <a:t>mit</a:t>
            </a:r>
            <a:r>
              <a:rPr lang="en-US" dirty="0"/>
              <a:t>  dem Arduino Board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sprechen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Referenz</a:t>
            </a:r>
            <a:endParaRPr lang="en-US" dirty="0"/>
          </a:p>
          <a:p>
            <a:r>
              <a:rPr lang="en-US" dirty="0">
                <a:hlinkClick r:id="rId4"/>
              </a:rPr>
              <a:t>Open source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846D6-D077-4B6A-9179-C6EBD4F66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86" y="2784249"/>
            <a:ext cx="3338689" cy="40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11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Struktur eines jeden </a:t>
            </a:r>
            <a:r>
              <a:rPr lang="de-DE" b="1" dirty="0" err="1"/>
              <a:t>Arduino</a:t>
            </a:r>
            <a:r>
              <a:rPr lang="de-DE" b="1" dirty="0"/>
              <a:t> Programms/Sketch das wir schreiben: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3F3561A-625D-2543-90A9-FCD87EC7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4341"/>
            <a:ext cx="10515600" cy="37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433F-ED0B-A446-96D7-A547887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04499"/>
            <a:ext cx="11216268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Was macht die </a:t>
            </a:r>
            <a:r>
              <a:rPr lang="de-DE" b="1" dirty="0" err="1"/>
              <a:t>Arduino</a:t>
            </a:r>
            <a:r>
              <a:rPr lang="de-DE" b="1" dirty="0"/>
              <a:t> Plattform:</a:t>
            </a:r>
            <a:br>
              <a:rPr lang="de-DE" b="1" dirty="0"/>
            </a:br>
            <a:r>
              <a:rPr lang="de-DE" sz="2700" dirty="0">
                <a:hlinkClick r:id="rId3"/>
              </a:rPr>
              <a:t>https://github.com/arduino/ArduinoCore-avr/</a:t>
            </a:r>
            <a:r>
              <a:rPr lang="de-DE" sz="2700" dirty="0" err="1">
                <a:hlinkClick r:id="rId3"/>
              </a:rPr>
              <a:t>blob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master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cores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arduino</a:t>
            </a:r>
            <a:r>
              <a:rPr lang="de-DE" sz="2700" dirty="0">
                <a:hlinkClick r:id="rId3"/>
              </a:rPr>
              <a:t>/</a:t>
            </a:r>
            <a:r>
              <a:rPr lang="de-DE" sz="2700" dirty="0" err="1">
                <a:hlinkClick r:id="rId3"/>
              </a:rPr>
              <a:t>main.cpp</a:t>
            </a:r>
            <a:br>
              <a:rPr lang="de-DE" dirty="0"/>
            </a:br>
            <a:endParaRPr lang="de-DE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4B7FF0-50CD-F444-BBE6-CE889A1E7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29" y="1249087"/>
            <a:ext cx="8549409" cy="55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4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FC481D-F578-B04F-8B4D-AAB224F4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0"/>
            <a:ext cx="823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0C18B5-687C-024B-98F1-795459A1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de-DE" dirty="0"/>
              <a:t>So funktioniert ein </a:t>
            </a:r>
            <a:r>
              <a:rPr lang="de-DE" dirty="0" err="1"/>
              <a:t>Breadboard</a:t>
            </a:r>
            <a:r>
              <a:rPr lang="de-DE" dirty="0"/>
              <a:t> / Steckbrett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1C8235-44EB-FF44-9E8E-C311732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885808"/>
            <a:ext cx="9825482" cy="5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0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355580"/>
          </a:xfrm>
        </p:spPr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58837"/>
            <a:ext cx="10515600" cy="2930814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eigene Inhalte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</a:t>
            </a:r>
            <a:r>
              <a:rPr lang="de-DE" dirty="0">
                <a:hlinkClick r:id="rId3"/>
              </a:rPr>
              <a:t>https://creativecommons.org/licenses/by-sa/3.0/</a:t>
            </a:r>
            <a:endParaRPr lang="de-DE" dirty="0"/>
          </a:p>
          <a:p>
            <a:endParaRPr lang="de-DE" dirty="0"/>
          </a:p>
          <a:p>
            <a:r>
              <a:rPr lang="de-DE" dirty="0"/>
              <a:t>Ich habe folgende Quellen verwendet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http://mae2.eng.uci.edu/~dreinken/MAE106/static/docs/Lecture_4_2019_Arduino.pptx</a:t>
            </a:r>
            <a:r>
              <a:rPr lang="de-DE" dirty="0"/>
              <a:t> von mir übersetzt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https://docs.arduino.cc/hardware/uno-rev3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https://starthardware.org/man_uploads/Kurzworkshop-Arduino.pdf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https://</a:t>
            </a:r>
            <a:r>
              <a:rPr lang="de-DE" dirty="0" err="1"/>
              <a:t>www.instructables.com</a:t>
            </a:r>
            <a:r>
              <a:rPr lang="de-DE" dirty="0"/>
              <a:t>/Multiple-LEDs-</a:t>
            </a:r>
            <a:r>
              <a:rPr lang="de-DE" dirty="0" err="1"/>
              <a:t>Breadboards</a:t>
            </a:r>
            <a:r>
              <a:rPr lang="de-DE" dirty="0"/>
              <a:t>-</a:t>
            </a:r>
            <a:r>
              <a:rPr lang="de-DE" dirty="0" err="1"/>
              <a:t>With</a:t>
            </a:r>
            <a:r>
              <a:rPr lang="de-DE" dirty="0"/>
              <a:t>-</a:t>
            </a:r>
            <a:r>
              <a:rPr lang="de-DE" dirty="0" err="1"/>
              <a:t>Arduino</a:t>
            </a:r>
            <a:r>
              <a:rPr lang="de-DE" dirty="0"/>
              <a:t>-in-</a:t>
            </a:r>
            <a:r>
              <a:rPr lang="de-DE" dirty="0" err="1"/>
              <a:t>Tinkerca</a:t>
            </a:r>
            <a:r>
              <a:rPr lang="de-DE" dirty="0"/>
              <a:t>/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hlinkClick r:id="rId7"/>
            </a:endParaRP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4"/>
            <a:ext cx="10515600" cy="1325563"/>
          </a:xfrm>
        </p:spPr>
        <p:txBody>
          <a:bodyPr/>
          <a:lstStyle/>
          <a:p>
            <a:r>
              <a:rPr lang="de-DE" dirty="0"/>
              <a:t>Alternativen – </a:t>
            </a:r>
            <a:r>
              <a:rPr lang="de-DE" sz="3600" dirty="0" err="1"/>
              <a:t>Raspberry</a:t>
            </a:r>
            <a:r>
              <a:rPr lang="de-DE" sz="3600" dirty="0"/>
              <a:t> (verbreitet seit ca. 2012)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731"/>
            <a:ext cx="10515600" cy="4351338"/>
          </a:xfrm>
        </p:spPr>
        <p:txBody>
          <a:bodyPr/>
          <a:lstStyle/>
          <a:p>
            <a:r>
              <a:rPr lang="de-DE" dirty="0" err="1"/>
              <a:t>Raspberry</a:t>
            </a:r>
            <a:r>
              <a:rPr lang="de-DE" dirty="0"/>
              <a:t> Pi Plattform </a:t>
            </a:r>
            <a:r>
              <a:rPr lang="de-DE" dirty="0">
                <a:hlinkClick r:id="rId3"/>
              </a:rPr>
              <a:t>https://de.wikipedia.org/wiki/Raspberry_Pi</a:t>
            </a:r>
            <a:endParaRPr lang="de-DE" dirty="0"/>
          </a:p>
          <a:p>
            <a:r>
              <a:rPr lang="de-DE" dirty="0">
                <a:hlinkClick r:id="rId4"/>
              </a:rPr>
              <a:t>https://www.raspberrypi.org</a:t>
            </a:r>
            <a:endParaRPr lang="de-DE" dirty="0"/>
          </a:p>
          <a:p>
            <a:r>
              <a:rPr lang="de-DE" dirty="0"/>
              <a:t>Unterstützt Linux und „alle“ Programmiersprachen inkl. Python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AB8CD9-D7FB-FA47-ADF2-42FC7D85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4" y="3208892"/>
            <a:ext cx="6748503" cy="395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92EFBA-9B25-F84D-AAED-B99D7FAD5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5" y="3581400"/>
            <a:ext cx="2159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5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5DBC4-B2EC-DF4B-A445-F20CA3D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 – </a:t>
            </a:r>
            <a:r>
              <a:rPr lang="de-DE" sz="3200" dirty="0" err="1"/>
              <a:t>Espressif</a:t>
            </a:r>
            <a:r>
              <a:rPr lang="de-DE" sz="3200" dirty="0"/>
              <a:t> ESP32 (verbreitet seit ca. 2016)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548C4-2804-2447-AB49-5895C1C8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err="1">
                <a:hlinkClick r:id="rId3"/>
              </a:rPr>
              <a:t>en.wikipedia.org</a:t>
            </a:r>
            <a:r>
              <a:rPr lang="de-DE" dirty="0">
                <a:hlinkClick r:id="rId3"/>
              </a:rPr>
              <a:t>/</a:t>
            </a:r>
            <a:r>
              <a:rPr lang="de-DE" dirty="0" err="1">
                <a:hlinkClick r:id="rId3"/>
              </a:rPr>
              <a:t>wiki</a:t>
            </a:r>
            <a:r>
              <a:rPr lang="de-DE" dirty="0">
                <a:hlinkClick r:id="rId3"/>
              </a:rPr>
              <a:t>/ESP32</a:t>
            </a:r>
            <a:endParaRPr lang="de-DE" dirty="0"/>
          </a:p>
          <a:p>
            <a:r>
              <a:rPr lang="de-DE" dirty="0"/>
              <a:t>Nicht open </a:t>
            </a:r>
            <a:r>
              <a:rPr lang="de-DE" dirty="0" err="1"/>
              <a:t>source</a:t>
            </a:r>
            <a:r>
              <a:rPr lang="de-DE" dirty="0"/>
              <a:t> – Produkt der Firma </a:t>
            </a:r>
            <a:r>
              <a:rPr lang="de-DE" dirty="0" err="1"/>
              <a:t>Espressif</a:t>
            </a:r>
            <a:r>
              <a:rPr lang="de-DE" dirty="0"/>
              <a:t> (Shanghai)</a:t>
            </a:r>
          </a:p>
          <a:p>
            <a:r>
              <a:rPr lang="de-DE" dirty="0"/>
              <a:t>Open </a:t>
            </a:r>
            <a:r>
              <a:rPr lang="de-DE" dirty="0" err="1"/>
              <a:t>source</a:t>
            </a:r>
            <a:r>
              <a:rPr lang="de-DE" dirty="0"/>
              <a:t> SDK kompatibel mit </a:t>
            </a:r>
            <a:r>
              <a:rPr lang="de-DE" dirty="0" err="1"/>
              <a:t>Arduino</a:t>
            </a:r>
            <a:r>
              <a:rPr lang="de-DE" dirty="0"/>
              <a:t> IDE </a:t>
            </a:r>
            <a:r>
              <a:rPr lang="de-DE" dirty="0">
                <a:hlinkClick r:id="rId4"/>
              </a:rPr>
              <a:t>Programming the ESP32 with Arduino Code • Wolles Elektronikkiste</a:t>
            </a:r>
            <a:endParaRPr lang="de-DE" dirty="0"/>
          </a:p>
          <a:p>
            <a:r>
              <a:rPr lang="de-DE" dirty="0"/>
              <a:t>Unterstützt </a:t>
            </a:r>
            <a:r>
              <a:rPr lang="de-DE" dirty="0" err="1"/>
              <a:t>MicroPython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47674E-34AF-1E44-BA62-268D1E7AE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21" y="3331739"/>
            <a:ext cx="7264400" cy="3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4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506DB-CA18-F442-AEBB-C545A41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 VOR Computern</a:t>
            </a: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FF1BEBBF-A2A1-3542-82FE-E7C4BAED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4" y="1983178"/>
            <a:ext cx="5775001" cy="48748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67DB559-2648-7947-9248-75381F917E14}"/>
              </a:ext>
            </a:extLst>
          </p:cNvPr>
          <p:cNvSpPr txBox="1"/>
          <p:nvPr/>
        </p:nvSpPr>
        <p:spPr>
          <a:xfrm>
            <a:off x="8427207" y="3255884"/>
            <a:ext cx="2213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Elektromechanische Steuerung vor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109503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AFD304-6B11-784A-A98F-1D32D72D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 Mikrokontroller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4E81D22-BB0B-DA44-A2D5-9A488F0A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https://de.wikipedia.org/wiki/Mikrocontroller</a:t>
            </a:r>
            <a:endParaRPr lang="de-DE" dirty="0"/>
          </a:p>
          <a:p>
            <a:r>
              <a:rPr lang="de-DE" dirty="0"/>
              <a:t>Ein Mikrocontroller ist ein Ein-Chip-Computersystem … die einen </a:t>
            </a:r>
            <a:r>
              <a:rPr lang="de-DE" dirty="0">
                <a:hlinkClick r:id="rId4" tooltip="Prozessor"/>
              </a:rPr>
              <a:t>Prozessor</a:t>
            </a:r>
            <a:r>
              <a:rPr lang="de-DE" dirty="0"/>
              <a:t> und zugleich auch </a:t>
            </a:r>
            <a:r>
              <a:rPr lang="de-DE" dirty="0">
                <a:hlinkClick r:id="rId5" tooltip="Peripherie"/>
              </a:rPr>
              <a:t>Peripheriefunktionen</a:t>
            </a:r>
            <a:r>
              <a:rPr lang="de-DE" dirty="0"/>
              <a:t> enthalten</a:t>
            </a:r>
          </a:p>
          <a:p>
            <a:r>
              <a:rPr lang="de-DE" dirty="0"/>
              <a:t>Der Mikrocontroller tritt in Gestalt von eingebetteten Systemen im Alltag oft unbemerkt in technischen Gebrauchsartikeln auf, zum Beispiel in Waschmaschinen, … Unterhaltungselektronik, … Kraftfahrzeugen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3343CD3-72E1-524A-9C16-3E5E5F83D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52" y="4693352"/>
            <a:ext cx="3424877" cy="202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 für Ein- und </a:t>
            </a:r>
            <a:r>
              <a:rPr lang="en-US" dirty="0" err="1"/>
              <a:t>Ausgabe</a:t>
            </a:r>
            <a:r>
              <a:rPr lang="en-US" dirty="0"/>
              <a:t> und </a:t>
            </a:r>
            <a:r>
              <a:rPr lang="en-US" dirty="0" err="1"/>
              <a:t>Bibliothek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4560"/>
            <a:ext cx="3852740" cy="2164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986720-3D99-42D5-BA44-AAA7545DBCA1}"/>
              </a:ext>
            </a:extLst>
          </p:cNvPr>
          <p:cNvSpPr txBox="1">
            <a:spLocks/>
          </p:cNvSpPr>
          <p:nvPr/>
        </p:nvSpPr>
        <p:spPr>
          <a:xfrm>
            <a:off x="5580712" y="1825625"/>
            <a:ext cx="4228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Servomotor: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setup()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myservo.attach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(9);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A7A01-2777-4501-A7C4-7ED0FD028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87" y="3905391"/>
            <a:ext cx="4128911" cy="28264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24" y="2429450"/>
            <a:ext cx="1569471" cy="104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345D8A-C487-400D-A5F4-FC1A9123F4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167" y="2361711"/>
            <a:ext cx="1437316" cy="118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3366-B275-4FA3-A282-EDE71740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Fortsetzung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2ADB5-A4F9-4964-9082-75C7260B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8750" cy="4351338"/>
          </a:xfrm>
        </p:spPr>
        <p:txBody>
          <a:bodyPr/>
          <a:lstStyle/>
          <a:p>
            <a:r>
              <a:rPr lang="en-US" dirty="0"/>
              <a:t>Potentiometer: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5716-1F5E-425A-A25E-2CC06D6F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4" y="2610693"/>
            <a:ext cx="3852740" cy="2164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C423D0-1699-4158-BD5B-55A625C7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8" y="4928630"/>
            <a:ext cx="2630610" cy="175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8"/>
          <a:stretch/>
        </p:blipFill>
        <p:spPr>
          <a:xfrm>
            <a:off x="6046655" y="127590"/>
            <a:ext cx="5373170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Microsoft Macintosh PowerPoint</Application>
  <PresentationFormat>Breitbild</PresentationFormat>
  <Paragraphs>265</Paragraphs>
  <Slides>39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6" baseType="lpstr">
      <vt:lpstr>Arial</vt:lpstr>
      <vt:lpstr>Artifakt Element</vt:lpstr>
      <vt:lpstr>Calibri</vt:lpstr>
      <vt:lpstr>Calibri Light</vt:lpstr>
      <vt:lpstr>Courier New</vt:lpstr>
      <vt:lpstr>Office Theme</vt:lpstr>
      <vt:lpstr>1_Office Theme</vt:lpstr>
      <vt:lpstr>PowerPoint-Präsentation</vt:lpstr>
      <vt:lpstr>Was ist Arduino</vt:lpstr>
      <vt:lpstr>Warum sind Arduinos so populär</vt:lpstr>
      <vt:lpstr>Alternativen – Raspberry (verbreitet seit ca. 2012)</vt:lpstr>
      <vt:lpstr>Alternativen – Espressif ESP32 (verbreitet seit ca. 2016)</vt:lpstr>
      <vt:lpstr>Programmierung VOR Computern</vt:lpstr>
      <vt:lpstr>Was ist ein Mikrokontroller</vt:lpstr>
      <vt:lpstr>Beispiel für Ein- und Ausgabe und Bibliothek</vt:lpstr>
      <vt:lpstr>Beispiel, Fortsetzung</vt:lpstr>
      <vt:lpstr>PowerPoint-Präsentation</vt:lpstr>
      <vt:lpstr>PowerPoint-Präsentation</vt:lpstr>
      <vt:lpstr>Eingabe versus Ausgabe</vt:lpstr>
      <vt:lpstr>Interaktive Fragen während des Kurses auf Handy oder PC beantworten: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pinMode()</vt:lpstr>
      <vt:lpstr>Digital vs Analog</vt:lpstr>
      <vt:lpstr>Digitale Eingabe: Wert = digitalRead(pin)</vt:lpstr>
      <vt:lpstr>Analoge Eingabe: Wert = analogRead(pin)</vt:lpstr>
      <vt:lpstr>Digitale Ausgabe: digitalWrite(pin, Wert)</vt:lpstr>
      <vt:lpstr>Analoger Output: analogWrite(pin, Wert)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Der I2C Bus</vt:lpstr>
      <vt:lpstr>Arduino Sensorkit</vt:lpstr>
      <vt:lpstr>Arduino Sprache</vt:lpstr>
      <vt:lpstr>Struktur eines jeden Arduino Programms/Sketch das wir schreiben:</vt:lpstr>
      <vt:lpstr>Was macht die Arduino Plattform: https://github.com/arduino/ArduinoCore-avr/blob/master/cores/arduino/main.cpp </vt:lpstr>
      <vt:lpstr>PowerPoint-Präsentation</vt:lpstr>
      <vt:lpstr>So funktioniert ein Breadboard / Steckbrett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 Bendel</cp:lastModifiedBy>
  <cp:revision>54</cp:revision>
  <dcterms:created xsi:type="dcterms:W3CDTF">2021-05-11T17:03:26Z</dcterms:created>
  <dcterms:modified xsi:type="dcterms:W3CDTF">2023-11-08T17:39:53Z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